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6" r:id="rId1"/>
    <p:sldMasterId id="2147483769" r:id="rId2"/>
    <p:sldMasterId id="2147483771" r:id="rId3"/>
    <p:sldMasterId id="2147483775" r:id="rId4"/>
    <p:sldMasterId id="2147483778" r:id="rId5"/>
    <p:sldMasterId id="2147483780" r:id="rId6"/>
  </p:sldMasterIdLst>
  <p:notesMasterIdLst>
    <p:notesMasterId r:id="rId28"/>
  </p:notesMasterIdLst>
  <p:handoutMasterIdLst>
    <p:handoutMasterId r:id="rId29"/>
  </p:handoutMasterIdLst>
  <p:sldIdLst>
    <p:sldId id="264" r:id="rId7"/>
    <p:sldId id="281" r:id="rId8"/>
    <p:sldId id="282" r:id="rId9"/>
    <p:sldId id="299" r:id="rId10"/>
    <p:sldId id="301" r:id="rId11"/>
    <p:sldId id="302" r:id="rId12"/>
    <p:sldId id="324" r:id="rId13"/>
    <p:sldId id="310" r:id="rId14"/>
    <p:sldId id="320" r:id="rId15"/>
    <p:sldId id="321" r:id="rId16"/>
    <p:sldId id="329" r:id="rId17"/>
    <p:sldId id="328" r:id="rId18"/>
    <p:sldId id="327" r:id="rId19"/>
    <p:sldId id="305" r:id="rId20"/>
    <p:sldId id="306" r:id="rId21"/>
    <p:sldId id="307" r:id="rId22"/>
    <p:sldId id="317" r:id="rId23"/>
    <p:sldId id="319" r:id="rId24"/>
    <p:sldId id="325" r:id="rId25"/>
    <p:sldId id="326" r:id="rId26"/>
    <p:sldId id="267" r:id="rId27"/>
  </p:sldIdLst>
  <p:sldSz cx="9144000" cy="514826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3028" userDrawn="1">
          <p15:clr>
            <a:srgbClr val="A4A3A4"/>
          </p15:clr>
        </p15:guide>
        <p15:guide id="4" pos="55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4"/>
    <p:restoredTop sz="69676" autoAdjust="0"/>
  </p:normalViewPr>
  <p:slideViewPr>
    <p:cSldViewPr>
      <p:cViewPr varScale="1">
        <p:scale>
          <a:sx n="107" d="100"/>
          <a:sy n="107" d="100"/>
        </p:scale>
        <p:origin x="1698" y="54"/>
      </p:cViewPr>
      <p:guideLst>
        <p:guide orient="horz" pos="261"/>
        <p:guide pos="340"/>
        <p:guide orient="horz" pos="3028"/>
        <p:guide pos="55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72" d="100"/>
          <a:sy n="172" d="100"/>
        </p:scale>
        <p:origin x="6552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толий Захаров" userId="11a153f108f34d30" providerId="LiveId" clId="{74949183-7F79-468C-9F06-10EFB629B8C8}"/>
    <pc:docChg chg="modSld">
      <pc:chgData name="Анатолий Захаров" userId="11a153f108f34d30" providerId="LiveId" clId="{74949183-7F79-468C-9F06-10EFB629B8C8}" dt="2022-10-18T10:40:37.939" v="1" actId="6549"/>
      <pc:docMkLst>
        <pc:docMk/>
      </pc:docMkLst>
      <pc:sldChg chg="modSp mod">
        <pc:chgData name="Анатолий Захаров" userId="11a153f108f34d30" providerId="LiveId" clId="{74949183-7F79-468C-9F06-10EFB629B8C8}" dt="2022-10-18T10:40:37.939" v="1" actId="6549"/>
        <pc:sldMkLst>
          <pc:docMk/>
          <pc:sldMk cId="1214510045" sldId="264"/>
        </pc:sldMkLst>
        <pc:spChg chg="mod">
          <ac:chgData name="Анатолий Захаров" userId="11a153f108f34d30" providerId="LiveId" clId="{74949183-7F79-468C-9F06-10EFB629B8C8}" dt="2022-10-18T10:40:37.939" v="1" actId="6549"/>
          <ac:spMkLst>
            <pc:docMk/>
            <pc:sldMk cId="1214510045" sldId="264"/>
            <ac:spMk id="6" creationId="{00000000-0000-0000-0000-000000000000}"/>
          </ac:spMkLst>
        </pc:spChg>
        <pc:spChg chg="mod">
          <ac:chgData name="Анатолий Захаров" userId="11a153f108f34d30" providerId="LiveId" clId="{74949183-7F79-468C-9F06-10EFB629B8C8}" dt="2022-10-18T10:40:34.340" v="0" actId="20577"/>
          <ac:spMkLst>
            <pc:docMk/>
            <pc:sldMk cId="1214510045" sldId="264"/>
            <ac:spMk id="8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6DCCD-FB14-4FA8-B1C2-D065E82645DF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D96E1-DF61-4A53-9932-3DFD8899B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48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Добрый день уважаемые слушатели, сегодня на этой презентации я хочу рассказать Вам о модернизации системы СУЗ на критических стендах БФС в Государственном научном центре РФ – Физико-энергетическом институте.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063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Измерительные каналы представлены двумя дублирующими устройствами контроля мощности (по сигналу токовой (КНК-56М) и импульсной (СНМ-18) камеры). Третья стойка, входящая в группу АКНП контролирует время удвоения мощности (также по току и счету импульсов). Дополнительно к контролю нейтронного потока ведется контроль температуры активной зоны.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038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Задача</a:t>
            </a:r>
            <a:r>
              <a:rPr lang="ru-RU" baseline="0" dirty="0"/>
              <a:t> аппаратуры контроля нейтронного потока в АСУЗ КС – запустить реактор, вывести его в критическое состояние, набрать необходимую для эксперимента мощность и далее – удерживать реактор на заданном уровне мощности на все время работы физиков при эксперименте.</a:t>
            </a:r>
          </a:p>
          <a:p>
            <a:endParaRPr lang="ru-RU" baseline="0" dirty="0"/>
          </a:p>
          <a:p>
            <a:r>
              <a:rPr lang="ru-RU" baseline="0" dirty="0"/>
              <a:t>Для запуска реактора предназначен пусковой нейтронный источник, после введения которого в </a:t>
            </a:r>
            <a:r>
              <a:rPr lang="ru-RU" baseline="0" dirty="0" err="1"/>
              <a:t>а.з</a:t>
            </a:r>
            <a:r>
              <a:rPr lang="ru-RU" baseline="0" dirty="0"/>
              <a:t>. в работу вступают импульсные устройства контроля мощности (штатный КМИ или любые другие поверенные устройства)</a:t>
            </a:r>
          </a:p>
          <a:p>
            <a:endParaRPr lang="ru-R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 контролем</a:t>
            </a:r>
            <a:r>
              <a:rPr lang="ru-RU" baseline="0" dirty="0"/>
              <a:t> импульсных счетчиков, реактор выводится на уровень мощности при котором достигается минимально контролируемый уровень по показаниям токовых устройств (КМТ) и далее – до требуемого уровня мощности для работы физиков.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934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При разработке токовых устройств контроля мощности применялся генератор тока фирмы </a:t>
            </a:r>
            <a:r>
              <a:rPr lang="en-US" baseline="0" dirty="0"/>
              <a:t>Kei</a:t>
            </a:r>
            <a:r>
              <a:rPr lang="ru-RU" baseline="0" dirty="0"/>
              <a:t>е</a:t>
            </a:r>
            <a:r>
              <a:rPr lang="en-US" baseline="0" dirty="0" err="1"/>
              <a:t>hley</a:t>
            </a:r>
            <a:r>
              <a:rPr lang="en-US" baseline="0" dirty="0"/>
              <a:t> (</a:t>
            </a:r>
            <a:r>
              <a:rPr lang="ru-RU" baseline="0" dirty="0" err="1"/>
              <a:t>Кейтли</a:t>
            </a:r>
            <a:r>
              <a:rPr lang="ru-RU" baseline="0" dirty="0"/>
              <a:t>), перекрывающий требования ТЗ по уровням контроля силы тока.</a:t>
            </a:r>
          </a:p>
          <a:p>
            <a:endParaRPr lang="ru-RU" baseline="0" dirty="0"/>
          </a:p>
          <a:p>
            <a:r>
              <a:rPr lang="ru-RU" baseline="0" dirty="0"/>
              <a:t>В лабораторных условиях устройства контроля мощности показали превышающую установленную по ТЗ точность в диапазоне от 1х10-13 (время измерения 100 секунд).</a:t>
            </a:r>
          </a:p>
          <a:p>
            <a:endParaRPr lang="ru-RU" baseline="0" dirty="0"/>
          </a:p>
          <a:p>
            <a:r>
              <a:rPr lang="ru-RU" baseline="0" dirty="0"/>
              <a:t>В реальных условиях работы АСУЗ КС с присутствующими утечками в кабельных и межблочных связях, оборудование полностью обеспечило требуемую в техническом задании точность.</a:t>
            </a:r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957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данном слайде показаны достигнутые метрологические характеристики измерительных каналов. Измерительные каналы прошли испытания с целью утверждения типа и внесены в реестр средств измерений.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421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Итоговые особенности, реализованные в системе: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аварийная защита на логических элементах в рамках одного устройства;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управление системой оператором через унифицированный со старым устройством пульт (нет необходимости в переобучении);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ПЛК для управления всеми автоматизируемыми процедурами управления, выдаче предупредительных, аварийных и информационных сигналов.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23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использование современного сервера вместо самописцев;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современные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тиристорные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блоки и трехфазные реверсивные контакторы для управления двигателями;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внутрисистемная связь как по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-шине так и по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Ethernet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дополнительный сенсорный дисплей ЧМИ с доступом к информации о состоянии технических средств АСУЗ КС;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827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радиационно-стойкие магнитные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энкодеры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точного позиционирования органов регулирования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стабилизированное питания для всей системы в целом, с возможностью полноценного функционирования от свинцово-кислотных аккумуляторов в течении более получаса (не используется, так как при исчезновении питания, система переходит в режим полного автоматического гашения);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00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Наладка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системы на оборудовании, модернизация которого не проводилось напрямую позволила отметить ряд преимуществ высокой информатизации.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Высокая информационная наполненность разработанной АСУЗ КС позволила определить неисправные и частично-неисправные элементы оборудования, которые были установлены на стенде и не подвергались модернизации, например – некоторые вышедшие из строя концевые выключатели.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096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в процессе монтажа, наладки и испытаний поступало большое количество вопросов и рекомендаций от эксплуатирующего персонала, которые вылились в согласованные руководством БФС и внутренней комиссии ФЭИ по радиационной безопасности незначительные доработки системы. Как пример – корректировка видеокадра по запросам операторов, а также учета некоторого смежного оборудования в индикации и процедурах предварительной сигнализации.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83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успешно прошла полный комплекс испытаний, как у изготовителя так и на объекте эксплуатации по утвержденным методикам и под надзором органа по сертификации.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результатам полного цикла испытаний АСУЗ КС получила сертификат соответствия ОИАЭ.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момента ввода в эксплуатацию система функционирует с высоким коэффициентом загрузки без критических замечаний.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начала я хотел бы рассказать о стендах, речь о которых пойдет далее. Стенды (или сборки) представляют из себя полномасштабные модели активных зон исследуемых реакторов. Первый стенд, и, соответственно его система управления и защиты был введен в эксплуатацию в 1961 году.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 10 лет в целях исследования более крупных моделей активных зон, был построен и введен в эксплуатацию БФС-2. </a:t>
            </a:r>
          </a:p>
          <a:p>
            <a:endParaRPr lang="ru-RU" dirty="0"/>
          </a:p>
          <a:p>
            <a:r>
              <a:rPr lang="ru-RU" dirty="0"/>
              <a:t>----------------------------------------------------</a:t>
            </a:r>
          </a:p>
          <a:p>
            <a:r>
              <a:rPr lang="ru-RU" dirty="0"/>
              <a:t>В 2013 году был заключен договор В 2015 году СНИИП</a:t>
            </a:r>
            <a:r>
              <a:rPr lang="ru-RU" baseline="0" dirty="0"/>
              <a:t> начал выполнение договора.</a:t>
            </a:r>
          </a:p>
          <a:p>
            <a:r>
              <a:rPr lang="ru-RU" dirty="0"/>
              <a:t>Договор</a:t>
            </a:r>
            <a:r>
              <a:rPr lang="ru-RU" baseline="0" dirty="0"/>
              <a:t> 2013, ТЗ лето 2013, 2017 поставка и монтаж, 2018 – наладка, 2019 – испытания, 2020 - сертификация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561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200" dirty="0" smtClean="0">
                <a:solidFill>
                  <a:prstClr val="black"/>
                </a:solidFill>
              </a:rPr>
              <a:t>Модернизация систем ведется в направлении уплотнения информации для выдачи ее оператору, ввиду чего целесообразно привлекать эксплуатирующий персонал на этапах разработки ЧМИ с целью учета особенностей, которые трудно отразить в ТЗ.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ru-RU" sz="1200" dirty="0" smtClean="0">
                <a:solidFill>
                  <a:prstClr val="black"/>
                </a:solidFill>
              </a:rPr>
              <a:t>Сложные, разнообразные и быстро меняющиеся требования к реализуемым на критических стендах проектам требуют гибкой и модульной системы для реализации требуемых функций. Для обеспечения требуемых темпов работы с новыми задачами требуется система, не требующая полной модернизации каждые несколько лет.</a:t>
            </a:r>
          </a:p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200" dirty="0" smtClean="0">
                <a:solidFill>
                  <a:prstClr val="black"/>
                </a:solidFill>
              </a:rPr>
              <a:t>С учетом требований к гибкости системы, она должна быть максимально интегрирована в смежные системы для качественного и своевременного информирования операторов. </a:t>
            </a:r>
            <a:r>
              <a:rPr lang="ru-RU" sz="1200" smtClean="0">
                <a:solidFill>
                  <a:prstClr val="black"/>
                </a:solidFill>
              </a:rPr>
              <a:t>С этой точки зрения при реализации проекта целесообразно учитывать план генерального проектировщика в части модернизации смежных систем ввиду их взаимного влияния друг на друга в процессе испытаний и наладки.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66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133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Установленное в 60-х и 70-х годах оборудование функционировало до 2010-х годов, после чего в целях продления ресурса стендов потребовалось провести их модернизацию. Модернизация проводилась полная, с капитальным ремонтом самого здания, всех помещений (как персонала, так и реакторных). Все смежные системы (от пожарной сигнализации и до системы отвода грязной воды также подверглись модернизации).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861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модернизации критические стенды представляли из себя множество стоек с разнообразной релейной логикой, установленной в различных помещениях пультовой. Работа всей СУЗ обеспечивалась надежностью каждого реле и связей между ними. Любая модификация логики работы СУЗ требовала трудоемкого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перемонтажа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связей между релейными переключателями.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067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Отображение информации для оператора велось через газоразрядные индикаторы.  В качестве основных средств регистрации и хранения информации применялись большие (примерно формата А4-А3) самописцы. Срабатывание предупредительных и аварийных сигналов также было заведено в самописцы (каретка замыкала контакты предупредительных и аварийных сигналов, контакты выставлялись вручную по миллиметровке в самописце).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862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модернизации системы заказчик попросил обеспечить максимально бесшовный переход между старой и новой системой для эксплуатирующего персонала. Благодаря этому в системе в общем виде остался тот же пульт управления (те же органы и индикаторы, вместо ламп – мониторы), остались самописцы (в меньшем форм-факторе и без функций сигнализации).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14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Упрощенная структурная схема системы управления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защиты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БФС. На схеме отображены детекторы излучений, приводы регулирующих органов и обобщенные связи между устройствами АСУЗ КС. АСУЗ КС и для первого, и для второго БФС состоит из одинакового набора технических средств – стойки электропитания, стойки группового и индивидуального управления, стойки блокировок и сигнализации, устройств контроля нейтронного потока, а также устройства аварийной защиты.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991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Общие принципы работы системы после модернизации остались не измененными. КС управляется тремя типами органов регулирования. Для органов АЗ предусмотрена электромагнитная муфта, установленная между редуктором и шкивом. Сами органы регулирования собираются из ячеек (топливных и поглощающих), общее расположение которых соответствует исследуемой модели реактора.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631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Органы аварийной защиты управляются только вручную с пульта оператора. Компенсирующие органы могут дополнительно управляться от ПЛК (но только в режиме гашения мощности). Автоматические регуляторы дополнительно ко всему вышеперечисленному могут управляться автоматически (в режиме удержания мощности). Сигналами и блокировками также управляет ПЛК.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53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68340" y="4172175"/>
            <a:ext cx="2786567" cy="566581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Фамилия Имя Отчество</a:t>
            </a:r>
          </a:p>
          <a:p>
            <a:pPr lvl="0">
              <a:spcBef>
                <a:spcPct val="0"/>
              </a:spcBef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30126" y="2011864"/>
            <a:ext cx="4429906" cy="997099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>
              <a:lnSpc>
                <a:spcPts val="3780"/>
              </a:lnSpc>
            </a:pPr>
            <a:r>
              <a:rPr lang="ru-RU" sz="2700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Тема </a:t>
            </a:r>
          </a:p>
          <a:p>
            <a:pPr>
              <a:lnSpc>
                <a:spcPts val="3780"/>
              </a:lnSpc>
            </a:pPr>
            <a:r>
              <a:rPr lang="ru-RU" sz="2700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презентации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7544" y="3656856"/>
            <a:ext cx="4886550" cy="566581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Наименование мероприятия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/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название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1135230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425690" y="1483832"/>
            <a:ext cx="3931080" cy="2421666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Таким образом, начало повседневной работы </a:t>
            </a:r>
          </a:p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по формированию позиции создает предпосылки качественно новых шагов для новых предложений. Соображения высшего порядка, а также дальнейшее развитие различных форм деятельности требует от нас системного анализа направлений. </a:t>
            </a:r>
          </a:p>
          <a:p>
            <a:pPr lvl="0">
              <a:spcBef>
                <a:spcPct val="0"/>
              </a:spcBef>
            </a:pPr>
            <a:endParaRPr lang="ru-RU" sz="12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Таким образом, начало повседневной работы </a:t>
            </a:r>
          </a:p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по формированию позиции создает предпосылки качественно новых шагов для новых предложений. Соображения высшего порядка, а также дальнейшее развитие различных форм деятельности</a:t>
            </a:r>
          </a:p>
        </p:txBody>
      </p:sp>
      <p:pic>
        <p:nvPicPr>
          <p:cNvPr id="8" name="Picture 3" descr="C:\Users\Garvis\Desktop\атом_0812\Презы\Файлы для презентации_цфо-1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1116" y="1383145"/>
            <a:ext cx="4034808" cy="2558367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387903" y="38739"/>
            <a:ext cx="4803513" cy="997099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3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Заголовок</a:t>
            </a:r>
          </a:p>
        </p:txBody>
      </p:sp>
      <p:sp>
        <p:nvSpPr>
          <p:cNvPr id="10" name="Прямоугольник 2"/>
          <p:cNvSpPr/>
          <p:nvPr userDrawn="1"/>
        </p:nvSpPr>
        <p:spPr>
          <a:xfrm>
            <a:off x="504000" y="4684334"/>
            <a:ext cx="4572794" cy="142757"/>
          </a:xfrm>
          <a:prstGeom prst="rect">
            <a:avLst/>
          </a:prstGeom>
        </p:spPr>
        <p:txBody>
          <a:bodyPr lIns="34567" tIns="17283" rIns="34567" bIns="17283">
            <a:spAutoFit/>
          </a:bodyPr>
          <a:lstStyle/>
          <a:p>
            <a:r>
              <a:rPr lang="ru-RU" sz="7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Место для указания источников и сносок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32000" y="4648301"/>
            <a:ext cx="2133600" cy="27435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7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9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519A3299-81D0-41B5-A50B-515761734900}" type="datetime1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/>
          <a:lstStyle/>
          <a:p>
            <a:r>
              <a:rPr lang="ru-RU"/>
              <a:t>уеуке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6DF24603-9A1B-F342-92E0-89DE32840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9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430920" y="1789976"/>
            <a:ext cx="4429906" cy="997099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>
              <a:lnSpc>
                <a:spcPts val="3780"/>
              </a:lnSpc>
            </a:pPr>
            <a:r>
              <a:rPr lang="ru-RU" sz="4100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1.1.</a:t>
            </a:r>
          </a:p>
          <a:p>
            <a:pPr>
              <a:lnSpc>
                <a:spcPts val="3780"/>
              </a:lnSpc>
            </a:pPr>
            <a:endParaRPr lang="ru-RU" sz="4100" b="1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  <a:p>
            <a:pPr>
              <a:lnSpc>
                <a:spcPts val="3780"/>
              </a:lnSpc>
            </a:pPr>
            <a:r>
              <a:rPr lang="ru-RU" sz="4100" b="1" dirty="0" err="1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Перебивочный</a:t>
            </a:r>
            <a:r>
              <a:rPr lang="ru-RU" sz="4100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 </a:t>
            </a:r>
          </a:p>
          <a:p>
            <a:pPr>
              <a:lnSpc>
                <a:spcPts val="3780"/>
              </a:lnSpc>
            </a:pPr>
            <a:r>
              <a:rPr lang="ru-RU" sz="4100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68509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1ECD53DA-030C-4E17-8CC8-383FA122571D}" type="datetime1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/>
          <a:lstStyle/>
          <a:p>
            <a:r>
              <a:rPr lang="ru-RU"/>
              <a:t>уеуке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6DF24603-9A1B-F342-92E0-89DE32840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425690" y="1483832"/>
            <a:ext cx="3931080" cy="2421666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Таким образом, начало повседневной работы </a:t>
            </a:r>
          </a:p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по формированию позиции создает предпосылки качественно новых шагов для новых предложений. Соображения высшего порядка, а также дальнейшее развитие различных форм деятельности требует от нас системного анализа направлений. </a:t>
            </a:r>
          </a:p>
          <a:p>
            <a:pPr lvl="0">
              <a:spcBef>
                <a:spcPct val="0"/>
              </a:spcBef>
            </a:pPr>
            <a:endParaRPr lang="ru-RU" sz="12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Таким образом, начало повседневной работы </a:t>
            </a:r>
          </a:p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по формированию позиции создает предпосылки качественно новых шагов для новых предложений. Соображения высшего порядка, а также дальнейшее развитие различных форм деятельности</a:t>
            </a:r>
          </a:p>
        </p:txBody>
      </p:sp>
      <p:pic>
        <p:nvPicPr>
          <p:cNvPr id="8" name="Picture 3" descr="C:\Users\Garvis\Desktop\атом_0812\Презы\Файлы для презентации_цфо-1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1116" y="1383145"/>
            <a:ext cx="4034808" cy="2558367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387903" y="38739"/>
            <a:ext cx="4803513" cy="997099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3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Заголовок</a:t>
            </a:r>
          </a:p>
        </p:txBody>
      </p:sp>
      <p:sp>
        <p:nvSpPr>
          <p:cNvPr id="10" name="Прямоугольник 2"/>
          <p:cNvSpPr/>
          <p:nvPr userDrawn="1"/>
        </p:nvSpPr>
        <p:spPr>
          <a:xfrm>
            <a:off x="504000" y="4684334"/>
            <a:ext cx="4572794" cy="142757"/>
          </a:xfrm>
          <a:prstGeom prst="rect">
            <a:avLst/>
          </a:prstGeom>
        </p:spPr>
        <p:txBody>
          <a:bodyPr lIns="34567" tIns="17283" rIns="34567" bIns="17283">
            <a:spAutoFit/>
          </a:bodyPr>
          <a:lstStyle/>
          <a:p>
            <a:r>
              <a:rPr lang="ru-RU" sz="7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Место для указания источников и сносок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32000" y="4648301"/>
            <a:ext cx="2133600" cy="27435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7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51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B495E2D3-126B-4DF9-9386-D4352C0F336D}" type="datetime1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/>
          <a:lstStyle/>
          <a:p>
            <a:r>
              <a:rPr lang="ru-RU"/>
              <a:t>уеуке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6DF24603-9A1B-F342-92E0-89DE32840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6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68340" y="4172175"/>
            <a:ext cx="2786567" cy="566581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Фамилия Имя Отчество</a:t>
            </a:r>
          </a:p>
          <a:p>
            <a:pPr lvl="0">
              <a:spcBef>
                <a:spcPct val="0"/>
              </a:spcBef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30126" y="2011864"/>
            <a:ext cx="4429906" cy="997099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>
              <a:lnSpc>
                <a:spcPts val="3780"/>
              </a:lnSpc>
            </a:pPr>
            <a:r>
              <a:rPr lang="ru-RU" sz="2700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Тема </a:t>
            </a:r>
          </a:p>
          <a:p>
            <a:pPr>
              <a:lnSpc>
                <a:spcPts val="3780"/>
              </a:lnSpc>
            </a:pPr>
            <a:r>
              <a:rPr lang="ru-RU" sz="2700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презентации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7544" y="3656856"/>
            <a:ext cx="4886550" cy="566581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Наименование мероприятия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/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название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177548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98449999-A5A0-4757-9FD0-3F7FDD5DDD7D}" type="datetime1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/>
          <a:lstStyle/>
          <a:p>
            <a:r>
              <a:rPr lang="ru-RU"/>
              <a:t>уеуке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/>
          <a:lstStyle/>
          <a:p>
            <a:fld id="{6DF24603-9A1B-F342-92E0-89DE32840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8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430920" y="1789976"/>
            <a:ext cx="4429906" cy="997099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>
              <a:lnSpc>
                <a:spcPts val="3780"/>
              </a:lnSpc>
            </a:pPr>
            <a:r>
              <a:rPr lang="ru-RU" sz="4100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1.1.</a:t>
            </a:r>
          </a:p>
          <a:p>
            <a:pPr>
              <a:lnSpc>
                <a:spcPts val="3780"/>
              </a:lnSpc>
            </a:pPr>
            <a:endParaRPr lang="ru-RU" sz="4100" b="1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  <a:p>
            <a:pPr>
              <a:lnSpc>
                <a:spcPts val="3780"/>
              </a:lnSpc>
            </a:pPr>
            <a:r>
              <a:rPr lang="ru-RU" sz="4100" b="1" dirty="0" err="1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Перебивочный</a:t>
            </a:r>
            <a:r>
              <a:rPr lang="ru-RU" sz="4100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 </a:t>
            </a:r>
          </a:p>
          <a:p>
            <a:pPr>
              <a:lnSpc>
                <a:spcPts val="3780"/>
              </a:lnSpc>
            </a:pPr>
            <a:r>
              <a:rPr lang="ru-RU" sz="4100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141090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14722"/>
            <a:ext cx="816864" cy="10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4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2523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0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6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14722"/>
            <a:ext cx="2359152" cy="72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1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2523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1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4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89733" y="4168314"/>
            <a:ext cx="4967757" cy="566057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Захаров Анатолий Юрьевич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1520" y="2010003"/>
            <a:ext cx="8174322" cy="996177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>
              <a:lnSpc>
                <a:spcPts val="3780"/>
              </a:lnSpc>
            </a:pPr>
            <a:r>
              <a:rPr lang="ru-RU" sz="2700" b="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Опыт модернизации и перспективы развития систем управления и защиты критических сборок на примере АСУЗ КС БФС</a:t>
            </a:r>
            <a:endParaRPr lang="ru-RU" sz="2700" b="1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8938" y="3653472"/>
            <a:ext cx="7704856" cy="566057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АО «СНИИП» </a:t>
            </a: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/ НТК «Ядерное приборостроение: история, современность, перспективы.</a:t>
            </a:r>
            <a:endParaRPr lang="ru-RU" sz="1400" dirty="0">
              <a:solidFill>
                <a:srgbClr val="333333"/>
              </a:solidFill>
              <a:latin typeface="Arial" panose="020B0604020202020204" pitchFamily="34" charset="0"/>
              <a:ea typeface="Rosatom Light" pitchFamily="34" charset="-52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6" y="314703"/>
            <a:ext cx="2915816" cy="92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571841"/>
          </a:xfrm>
        </p:spPr>
        <p:txBody>
          <a:bodyPr/>
          <a:lstStyle/>
          <a:p>
            <a:r>
              <a:rPr lang="ru-RU" dirty="0"/>
              <a:t>Измерительные каналы системы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6103590" cy="37875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АСУЗ КС БФС имеет три независимых устройства (канала) контроля нейтронных и технологических параметров (УКНТП) два из которых идентичны.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800" dirty="0"/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Два комплекта устройства состоят из устройств:</a:t>
            </a:r>
          </a:p>
          <a:p>
            <a:pPr marL="357188" lvl="0" algn="just" defTabSz="914400"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контроля мощности импульсного (КМИ)  с детектором СНМ-18;</a:t>
            </a:r>
          </a:p>
          <a:p>
            <a:pPr marL="357188" lvl="0" algn="just" defTabSz="914400"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контроля мощности токового (КМТ) с детектором КНК-56М;</a:t>
            </a:r>
          </a:p>
          <a:p>
            <a:pPr marL="357188" lvl="0" algn="just" defTabSz="914400"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устройства контроля температуры</a:t>
            </a:r>
            <a:r>
              <a:rPr lang="en-US" sz="1400" dirty="0"/>
              <a:t> 0-100 °C</a:t>
            </a:r>
            <a:r>
              <a:rPr lang="ru-RU" sz="1400" dirty="0"/>
              <a:t> (УКТ) с термопарой типа </a:t>
            </a:r>
            <a:r>
              <a:rPr lang="en-US" sz="1400" dirty="0"/>
              <a:t>L</a:t>
            </a:r>
            <a:r>
              <a:rPr lang="ru-RU" sz="1400" dirty="0"/>
              <a:t>;</a:t>
            </a:r>
          </a:p>
          <a:p>
            <a:pPr marL="357188" lvl="0" algn="just" defTabSz="914400"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автоматического регулятора мощности (АРМ)</a:t>
            </a:r>
            <a:r>
              <a:rPr lang="en-US" sz="1400" dirty="0"/>
              <a:t> </a:t>
            </a:r>
            <a:r>
              <a:rPr lang="ru-RU" sz="1400" dirty="0"/>
              <a:t>с детектором КНК-56М.</a:t>
            </a:r>
          </a:p>
          <a:p>
            <a:pPr marL="0" indent="0">
              <a:buNone/>
            </a:pPr>
            <a:endParaRPr lang="ru-RU" sz="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/>
              <a:t>Третий комплект состоит из устройств:</a:t>
            </a:r>
          </a:p>
          <a:p>
            <a:pPr marL="357188" algn="just" defTabSz="914400"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контроля времени удвоения мощности (импульсный)</a:t>
            </a:r>
            <a:r>
              <a:rPr lang="en-US" sz="1400" dirty="0"/>
              <a:t> (</a:t>
            </a:r>
            <a:r>
              <a:rPr lang="ru-RU" sz="1400" dirty="0"/>
              <a:t>КВУМ-И, СНМ-18)</a:t>
            </a:r>
          </a:p>
          <a:p>
            <a:pPr marL="357188" algn="just" defTabSz="914400"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контроля времени удвоения мощности (токовый) (КВУМ-Т, КНК-56М)</a:t>
            </a:r>
          </a:p>
          <a:p>
            <a:pPr marL="357188" algn="just" defTabSz="914400"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контроля температуры 0-600 °</a:t>
            </a:r>
            <a:r>
              <a:rPr lang="en-US" sz="1400" dirty="0"/>
              <a:t>C</a:t>
            </a:r>
            <a:r>
              <a:rPr lang="ru-RU" sz="1400" dirty="0"/>
              <a:t> (УКТ, термопара типа </a:t>
            </a:r>
            <a:r>
              <a:rPr lang="en-US" sz="1400" dirty="0"/>
              <a:t>L</a:t>
            </a:r>
            <a:r>
              <a:rPr lang="ru-RU" sz="1400" dirty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800" dirty="0">
              <a:solidFill>
                <a:prstClr val="black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>
                <a:solidFill>
                  <a:prstClr val="black"/>
                </a:solidFill>
              </a:rPr>
              <a:t>Измерительные каналы прошли испытания с целью утверждения типа и внесены в реестр средств измерений.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3611" y="4462308"/>
            <a:ext cx="19078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prstClr val="black"/>
                </a:solidFill>
              </a:rPr>
              <a:t>Изображения взяты из открытых источников</a:t>
            </a:r>
          </a:p>
        </p:txBody>
      </p:sp>
      <p:sp>
        <p:nvSpPr>
          <p:cNvPr id="7" name="AutoShape 2" descr="http://www.atominfo.ru/newsz03/a0890_2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4603-9A1B-F342-92E0-89DE32840F75}" type="slidenum">
              <a:rPr lang="en-US" smtClean="0"/>
              <a:t>10</a:t>
            </a:fld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969" y="3078187"/>
            <a:ext cx="2237129" cy="612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807969" y="3776204"/>
            <a:ext cx="1326004" cy="20005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ru-RU" sz="700" b="1" dirty="0">
                <a:solidFill>
                  <a:prstClr val="black"/>
                </a:solidFill>
              </a:rPr>
              <a:t>Передняя панель блока АРМ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681" y="858267"/>
            <a:ext cx="945085" cy="1679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793681" y="2680478"/>
            <a:ext cx="1930337" cy="20005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ru-RU" sz="700" b="1" dirty="0">
                <a:solidFill>
                  <a:prstClr val="black"/>
                </a:solidFill>
              </a:rPr>
              <a:t>Стойка УКНТП без заглушек лицевой панели</a:t>
            </a:r>
          </a:p>
        </p:txBody>
      </p:sp>
    </p:spTree>
    <p:extLst>
      <p:ext uri="{BB962C8B-B14F-4D97-AF65-F5344CB8AC3E}">
        <p14:creationId xmlns:p14="http://schemas.microsoft.com/office/powerpoint/2010/main" val="241025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6103590" cy="37875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При запуске сборки первым в активную зону вводится пусковой нейтронный источник (ПНИ). Его цель </a:t>
            </a:r>
            <a:r>
              <a:rPr lang="ru-RU" sz="1400" dirty="0" smtClean="0"/>
              <a:t>– обеспечение в </a:t>
            </a:r>
            <a:r>
              <a:rPr lang="ru-RU" sz="1400" dirty="0"/>
              <a:t>устройствах импульсного контроля мощности (КМИ) минимально контролируемого уровня сигнала (МКУ).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</a:rPr>
              <a:t>Контроль по импульсному счету при дальнейшем уменьшении </a:t>
            </a:r>
            <a:r>
              <a:rPr lang="ru-RU" sz="1400" dirty="0" err="1">
                <a:solidFill>
                  <a:prstClr val="black"/>
                </a:solidFill>
              </a:rPr>
              <a:t>подкритичности</a:t>
            </a:r>
            <a:r>
              <a:rPr lang="ru-RU" sz="1400" dirty="0">
                <a:solidFill>
                  <a:prstClr val="black"/>
                </a:solidFill>
              </a:rPr>
              <a:t> ведется до достижения МКУ </a:t>
            </a:r>
            <a:r>
              <a:rPr lang="ru-RU" sz="1400" dirty="0" smtClean="0">
                <a:solidFill>
                  <a:prstClr val="black"/>
                </a:solidFill>
              </a:rPr>
              <a:t>по токовым каналам контроля мощности (КМТ). </a:t>
            </a:r>
            <a:endParaRPr lang="ru-RU" sz="1400" dirty="0">
              <a:solidFill>
                <a:prstClr val="black"/>
              </a:solidFill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</a:rPr>
              <a:t>КМТ являются основным средством контроля мощности реактора, в том числе аналогичные КМТ средства контроля в автоматических регуляторах мощности (АРМ).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</a:rPr>
              <a:t>В КМТ применены токовые </a:t>
            </a:r>
            <a:r>
              <a:rPr lang="ru-RU" sz="1400" dirty="0" smtClean="0">
                <a:solidFill>
                  <a:prstClr val="black"/>
                </a:solidFill>
              </a:rPr>
              <a:t>гамма-компенсированные </a:t>
            </a:r>
            <a:r>
              <a:rPr lang="ru-RU" sz="1400" dirty="0">
                <a:solidFill>
                  <a:prstClr val="black"/>
                </a:solidFill>
              </a:rPr>
              <a:t>ионизационные камеры КНК-56М.</a:t>
            </a: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3611" y="4462308"/>
            <a:ext cx="19078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prstClr val="black"/>
                </a:solidFill>
              </a:rPr>
              <a:t>Изображения взяты из открытых источников</a:t>
            </a:r>
          </a:p>
        </p:txBody>
      </p:sp>
      <p:sp>
        <p:nvSpPr>
          <p:cNvPr id="7" name="AutoShape 2" descr="http://www.atominfo.ru/newsz03/a0890_2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4603-9A1B-F342-92E0-89DE32840F75}" type="slidenum">
              <a:rPr lang="en-US" smtClean="0"/>
              <a:t>11</a:t>
            </a:fld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969" y="989955"/>
            <a:ext cx="2237129" cy="612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807969" y="1687972"/>
            <a:ext cx="1326004" cy="20005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ru-RU" sz="700" b="1" dirty="0">
                <a:solidFill>
                  <a:prstClr val="black"/>
                </a:solidFill>
              </a:rPr>
              <a:t>Передняя панель блока АРМ</a:t>
            </a:r>
          </a:p>
        </p:txBody>
      </p:sp>
    </p:spTree>
    <p:extLst>
      <p:ext uri="{BB962C8B-B14F-4D97-AF65-F5344CB8AC3E}">
        <p14:creationId xmlns:p14="http://schemas.microsoft.com/office/powerpoint/2010/main" val="1708223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5959574" cy="37875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При разработке, наладке и испытаниях характеристики токовых каналов контроля мощности подтверждались при помощи генератора токов с перекрывающими требуемый диапазон характеристиками.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</a:rPr>
              <a:t>Выходной ток калибратора – от 0,4 х 10</a:t>
            </a:r>
            <a:r>
              <a:rPr lang="ru-RU" sz="1400" baseline="30000" dirty="0">
                <a:solidFill>
                  <a:prstClr val="black"/>
                </a:solidFill>
              </a:rPr>
              <a:t>-13</a:t>
            </a:r>
            <a:r>
              <a:rPr lang="ru-RU" sz="1400" dirty="0">
                <a:solidFill>
                  <a:prstClr val="black"/>
                </a:solidFill>
              </a:rPr>
              <a:t> до 0,21 А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</a:rPr>
              <a:t>При работе с калибратором токовые измерители АСУЗ КС показали уверенную работу во всем диапазоне токов, затребованную в техническом задании.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</a:rPr>
              <a:t>Реализованная схема измерения позволяла в лабораторных условиях проводить замеры величины тока от 1 х 10</a:t>
            </a:r>
            <a:r>
              <a:rPr lang="ru-RU" sz="1400" baseline="30000" dirty="0">
                <a:solidFill>
                  <a:prstClr val="black"/>
                </a:solidFill>
              </a:rPr>
              <a:t>-13</a:t>
            </a:r>
            <a:r>
              <a:rPr lang="ru-RU" sz="1400" dirty="0">
                <a:solidFill>
                  <a:prstClr val="black"/>
                </a:solidFill>
              </a:rPr>
              <a:t> ампер (время измерения составляет 100 секунд).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1400" baseline="30000" dirty="0">
              <a:solidFill>
                <a:prstClr val="black"/>
              </a:solidFill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</a:rPr>
              <a:t>В реальных условиях работы АСУЗ КС с присутствующими утечками в кабельных связях и местах подключения оборудования обеспечена требуемая по техническому заданию точность (с учетом индикаторного режима до 10</a:t>
            </a:r>
            <a:r>
              <a:rPr lang="ru-RU" sz="1400" baseline="30000" dirty="0">
                <a:solidFill>
                  <a:prstClr val="black"/>
                </a:solidFill>
              </a:rPr>
              <a:t>-11</a:t>
            </a:r>
            <a:r>
              <a:rPr lang="ru-RU" sz="1400" dirty="0">
                <a:solidFill>
                  <a:prstClr val="black"/>
                </a:solidFill>
              </a:rPr>
              <a:t> ампер).</a:t>
            </a:r>
            <a:endParaRPr lang="ru-RU" sz="1400" baseline="300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3611" y="4462308"/>
            <a:ext cx="19078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prstClr val="black"/>
                </a:solidFill>
              </a:rPr>
              <a:t>Изображения взяты из открытых источников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4603-9A1B-F342-92E0-89DE32840F75}" type="slidenum">
              <a:rPr lang="en-US" smtClean="0"/>
              <a:t>12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66213" y="2111164"/>
            <a:ext cx="1273105" cy="20005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ru-RU" sz="700" b="1" dirty="0">
                <a:solidFill>
                  <a:prstClr val="black"/>
                </a:solidFill>
              </a:rPr>
              <a:t>Источник тока </a:t>
            </a:r>
            <a:r>
              <a:rPr lang="en-US" sz="700" b="1" dirty="0" err="1">
                <a:solidFill>
                  <a:prstClr val="black"/>
                </a:solidFill>
              </a:rPr>
              <a:t>Keithley</a:t>
            </a:r>
            <a:r>
              <a:rPr lang="en-US" sz="700" b="1" dirty="0">
                <a:solidFill>
                  <a:prstClr val="black"/>
                </a:solidFill>
              </a:rPr>
              <a:t> 6221</a:t>
            </a:r>
            <a:endParaRPr lang="ru-RU" sz="700" b="1" dirty="0">
              <a:solidFill>
                <a:prstClr val="black"/>
              </a:solidFill>
            </a:endParaRPr>
          </a:p>
        </p:txBody>
      </p:sp>
      <p:pic>
        <p:nvPicPr>
          <p:cNvPr id="1030" name="Picture 6" descr="R7600304-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413" y="955254"/>
            <a:ext cx="2179067" cy="9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914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571841"/>
          </a:xfrm>
        </p:spPr>
        <p:txBody>
          <a:bodyPr/>
          <a:lstStyle/>
          <a:p>
            <a:r>
              <a:rPr lang="ru-RU" dirty="0"/>
              <a:t>Характеристики токовых каналов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8191822" cy="407556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>
                <a:solidFill>
                  <a:prstClr val="black"/>
                </a:solidFill>
              </a:rPr>
              <a:t>Погрешности измерения токовых каналов (КМТ, КВУМ-Т):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1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ru-RU" sz="1600" dirty="0">
                <a:solidFill>
                  <a:prstClr val="black"/>
                </a:solidFill>
              </a:rPr>
              <a:t>Погрешности измерения импульсных каналов (КМИ, КВУМ-И):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1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ru-RU" sz="1600" dirty="0">
                <a:solidFill>
                  <a:prstClr val="black"/>
                </a:solidFill>
              </a:rPr>
              <a:t>Погрешности измерения температурных каналов (УКТ):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2" descr="http://www.atominfo.ru/newsz03/a0890_2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911424"/>
              </p:ext>
            </p:extLst>
          </p:nvPr>
        </p:nvGraphicFramePr>
        <p:xfrm>
          <a:off x="628650" y="1133971"/>
          <a:ext cx="7886699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0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18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35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18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052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11484">
                <a:tc>
                  <a:txBody>
                    <a:bodyPr/>
                    <a:lstStyle/>
                    <a:p>
                      <a:pPr algn="ctr"/>
                      <a:r>
                        <a:rPr lang="ru-RU" sz="700" dirty="0"/>
                        <a:t>Диапазон</a:t>
                      </a:r>
                      <a:r>
                        <a:rPr lang="ru-RU" sz="700" baseline="0" dirty="0"/>
                        <a:t> тока, А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/>
                        <a:t>Основная приведенная погрешность, %, не более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/>
                        <a:t>Дополнительная приведенная погрешность от температуры,</a:t>
                      </a:r>
                      <a:r>
                        <a:rPr lang="ru-RU" sz="700" baseline="0" dirty="0"/>
                        <a:t> %/5°С, не более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/>
                        <a:t>Дополнительная приведенная погрешность от влажности,</a:t>
                      </a:r>
                      <a:r>
                        <a:rPr lang="ru-RU" sz="700" baseline="0" dirty="0"/>
                        <a:t> %, не более</a:t>
                      </a:r>
                      <a:endParaRPr lang="ru-RU" sz="700" dirty="0"/>
                    </a:p>
                    <a:p>
                      <a:pPr algn="ctr"/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/>
                        <a:t>Дополнительная приведенная погрешность от напряжения питания,</a:t>
                      </a:r>
                      <a:r>
                        <a:rPr lang="ru-RU" sz="700" baseline="0" dirty="0"/>
                        <a:t> %, не более</a:t>
                      </a:r>
                      <a:endParaRPr lang="ru-RU" sz="700" dirty="0"/>
                    </a:p>
                    <a:p>
                      <a:pPr algn="ctr"/>
                      <a:endParaRPr lang="ru-RU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45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От 10</a:t>
                      </a:r>
                      <a:r>
                        <a:rPr lang="ru-RU" sz="1000" baseline="30000" dirty="0"/>
                        <a:t>-13</a:t>
                      </a:r>
                      <a:r>
                        <a:rPr lang="ru-RU" sz="1000" dirty="0"/>
                        <a:t> до 10</a:t>
                      </a:r>
                      <a:r>
                        <a:rPr lang="ru-RU" sz="1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Не нормируется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Не нормируется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±1,0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±1,0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45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От 10</a:t>
                      </a:r>
                      <a:r>
                        <a:rPr lang="ru-RU" sz="1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-11</a:t>
                      </a:r>
                      <a:r>
                        <a:rPr lang="ru-RU" sz="1000" dirty="0"/>
                        <a:t> до 10</a:t>
                      </a:r>
                      <a:r>
                        <a:rPr lang="ru-RU" sz="1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±3,0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±1,5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45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От 10</a:t>
                      </a:r>
                      <a:r>
                        <a:rPr lang="ru-RU" sz="1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-9</a:t>
                      </a:r>
                      <a:r>
                        <a:rPr lang="ru-RU" sz="1000" dirty="0"/>
                        <a:t> до 10</a:t>
                      </a:r>
                      <a:r>
                        <a:rPr lang="ru-RU" sz="1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±1,5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±0,5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45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От 10</a:t>
                      </a:r>
                      <a:r>
                        <a:rPr lang="ru-RU" sz="1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r>
                        <a:rPr lang="ru-RU" sz="1000" dirty="0"/>
                        <a:t> до 10</a:t>
                      </a:r>
                      <a:r>
                        <a:rPr lang="ru-RU" sz="1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±1,0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4603-9A1B-F342-92E0-89DE32840F75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280275"/>
              </p:ext>
            </p:extLst>
          </p:nvPr>
        </p:nvGraphicFramePr>
        <p:xfrm>
          <a:off x="611560" y="2862163"/>
          <a:ext cx="7886699" cy="102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0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18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35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18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052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1575">
                <a:tc>
                  <a:txBody>
                    <a:bodyPr/>
                    <a:lstStyle/>
                    <a:p>
                      <a:pPr algn="ctr"/>
                      <a:r>
                        <a:rPr lang="ru-RU" sz="700" dirty="0"/>
                        <a:t>Диапазон</a:t>
                      </a:r>
                      <a:r>
                        <a:rPr lang="ru-RU" sz="700" baseline="0" dirty="0"/>
                        <a:t> счета, </a:t>
                      </a:r>
                      <a:r>
                        <a:rPr lang="ru-RU" sz="700" baseline="0" dirty="0" err="1"/>
                        <a:t>имп</a:t>
                      </a:r>
                      <a:r>
                        <a:rPr lang="ru-RU" sz="700" baseline="0" dirty="0"/>
                        <a:t>/с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/>
                        <a:t>Основная приведенная погрешность, %, не более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/>
                        <a:t>Дополнительная приведенная погрешность от температуры,</a:t>
                      </a:r>
                      <a:r>
                        <a:rPr lang="ru-RU" sz="700" baseline="0" dirty="0"/>
                        <a:t> %/5°С, не более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/>
                        <a:t>Дополнительная приведенная погрешность от влажности,</a:t>
                      </a:r>
                      <a:r>
                        <a:rPr lang="ru-RU" sz="700" baseline="0" dirty="0"/>
                        <a:t> %, не более</a:t>
                      </a:r>
                      <a:endParaRPr lang="ru-RU" sz="700" dirty="0"/>
                    </a:p>
                    <a:p>
                      <a:pPr algn="ctr"/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/>
                        <a:t>Дополнительная приведенная погрешность от напряжения питания,</a:t>
                      </a:r>
                      <a:r>
                        <a:rPr lang="ru-RU" sz="700" baseline="0" dirty="0"/>
                        <a:t> %, не более</a:t>
                      </a:r>
                      <a:endParaRPr lang="ru-RU" sz="700" dirty="0"/>
                    </a:p>
                    <a:p>
                      <a:pPr algn="ctr"/>
                      <a:endParaRPr lang="ru-RU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26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От 10</a:t>
                      </a:r>
                      <a:r>
                        <a:rPr lang="ru-RU" sz="1000" baseline="30000" dirty="0"/>
                        <a:t>-1</a:t>
                      </a:r>
                      <a:r>
                        <a:rPr lang="ru-RU" sz="1000" dirty="0"/>
                        <a:t> до 10</a:t>
                      </a:r>
                      <a:r>
                        <a:rPr lang="ru-RU" sz="1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±2,0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±1,0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±1,0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±1,0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26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От 10</a:t>
                      </a:r>
                      <a:r>
                        <a:rPr lang="ru-RU" sz="1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000" dirty="0"/>
                        <a:t> до 10</a:t>
                      </a:r>
                      <a:r>
                        <a:rPr lang="ru-RU" sz="1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±1,0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±0,5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53546"/>
              </p:ext>
            </p:extLst>
          </p:nvPr>
        </p:nvGraphicFramePr>
        <p:xfrm>
          <a:off x="628650" y="4249355"/>
          <a:ext cx="2805911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0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18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403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/>
                        <a:t>Диапазон</a:t>
                      </a:r>
                      <a:r>
                        <a:rPr lang="ru-RU" sz="700" baseline="0" dirty="0"/>
                        <a:t> температур, °С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/>
                        <a:t>Основная приведенная погрешность, </a:t>
                      </a:r>
                      <a:r>
                        <a:rPr lang="ru-RU" sz="700" baseline="0" dirty="0"/>
                        <a:t>°С</a:t>
                      </a:r>
                      <a:r>
                        <a:rPr lang="ru-RU" sz="700" dirty="0"/>
                        <a:t>, не более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519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От 0 до 100</a:t>
                      </a:r>
                      <a:endParaRPr lang="ru-RU" sz="10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±1,0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519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От 0 до 600</a:t>
                      </a:r>
                      <a:endParaRPr lang="ru-RU" sz="10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±10,0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44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571841"/>
          </a:xfrm>
        </p:spPr>
        <p:txBody>
          <a:bodyPr/>
          <a:lstStyle/>
          <a:p>
            <a:r>
              <a:rPr lang="ru-RU" dirty="0"/>
              <a:t>Что реализовано при модернизации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5095478" cy="40035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Аварийная защита на </a:t>
            </a:r>
            <a:r>
              <a:rPr lang="ru-RU" sz="1600" dirty="0" smtClean="0">
                <a:solidFill>
                  <a:prstClr val="black"/>
                </a:solidFill>
              </a:rPr>
              <a:t>релейной логике в </a:t>
            </a:r>
            <a:r>
              <a:rPr lang="ru-RU" sz="1600" dirty="0">
                <a:solidFill>
                  <a:prstClr val="black"/>
                </a:solidFill>
              </a:rPr>
              <a:t>рамках одного стандартного электромонтажного шкафа.</a:t>
            </a:r>
          </a:p>
          <a:p>
            <a:pPr marL="0" indent="0" algn="just"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Управление системой оператором через пульт, максимально унифицированный со старым, с ЖК мониторами вместо шкальных приборов.</a:t>
            </a:r>
          </a:p>
          <a:p>
            <a:pPr marL="0" indent="0" algn="just"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Программируемый логический контроллер для управления всеми процедурами управления, выдачи предупредительных и информационных сигналов.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2" descr="http://www.atominfo.ru/newsz03/a0890_2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99872"/>
            <a:ext cx="1710035" cy="1710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4603-9A1B-F342-92E0-89DE32840F75}" type="slidenum">
              <a:rPr lang="en-US" smtClean="0"/>
              <a:t>14</a:t>
            </a:fld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874831"/>
            <a:ext cx="1451595" cy="1459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979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5167486" cy="37875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Архивация эксплуатационных параметров АСУЗ КС БФС на собственном сервере;</a:t>
            </a:r>
          </a:p>
          <a:p>
            <a:pPr marL="0" indent="0" algn="just"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Применены современные </a:t>
            </a:r>
            <a:r>
              <a:rPr lang="ru-RU" sz="1600" dirty="0" err="1">
                <a:solidFill>
                  <a:prstClr val="black"/>
                </a:solidFill>
              </a:rPr>
              <a:t>тиристорные</a:t>
            </a:r>
            <a:r>
              <a:rPr lang="ru-RU" sz="1600" dirty="0">
                <a:solidFill>
                  <a:prstClr val="black"/>
                </a:solidFill>
              </a:rPr>
              <a:t> блоки и трехфазные реверсивные контакторы для управления двигателями органов регулирования (ДПТ и асинхронные);</a:t>
            </a:r>
          </a:p>
          <a:p>
            <a:pPr marL="0" indent="0" algn="just"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Внутрисистемная связь по </a:t>
            </a:r>
            <a:r>
              <a:rPr lang="en-US" sz="1600" dirty="0">
                <a:solidFill>
                  <a:prstClr val="black"/>
                </a:solidFill>
              </a:rPr>
              <a:t>Ethernet </a:t>
            </a:r>
            <a:r>
              <a:rPr lang="ru-RU" sz="1600" dirty="0">
                <a:solidFill>
                  <a:prstClr val="black"/>
                </a:solidFill>
              </a:rPr>
              <a:t>и </a:t>
            </a:r>
            <a:r>
              <a:rPr lang="en-US" sz="1600" dirty="0">
                <a:solidFill>
                  <a:prstClr val="black"/>
                </a:solidFill>
              </a:rPr>
              <a:t>CAN-</a:t>
            </a:r>
            <a:r>
              <a:rPr lang="ru-RU" sz="1600" dirty="0">
                <a:solidFill>
                  <a:prstClr val="black"/>
                </a:solidFill>
              </a:rPr>
              <a:t>шине с возможностью интеграции стороннего оборудования.</a:t>
            </a:r>
          </a:p>
          <a:p>
            <a:pPr marL="0" indent="0" algn="just"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Сенсорный дисплей человеко-машинного интерфейса, позволяющий увидеть все текущие параметры работы всех устройств АСУЗ КС в реальном времени.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2" descr="http://www.atominfo.ru/newsz03/a0890_2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4603-9A1B-F342-92E0-89DE32840F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84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5167486" cy="37875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Использованы современные магнитные </a:t>
            </a:r>
            <a:r>
              <a:rPr lang="ru-RU" sz="1600" dirty="0" err="1">
                <a:solidFill>
                  <a:prstClr val="black"/>
                </a:solidFill>
              </a:rPr>
              <a:t>энкодеры</a:t>
            </a:r>
            <a:r>
              <a:rPr lang="ru-RU" sz="1600" dirty="0">
                <a:solidFill>
                  <a:prstClr val="black"/>
                </a:solidFill>
              </a:rPr>
              <a:t> для позиционирования органов регулирования с высокой точностью (вместо сельсинов).</a:t>
            </a:r>
          </a:p>
          <a:p>
            <a:pPr algn="just"/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Мощные стабилизированные блоки питания 24 В, обеспечивающие стабильным напряжением внутреннее оборудование АСУЗ КС и электромагнитные муфты АЗ.</a:t>
            </a:r>
          </a:p>
          <a:p>
            <a:pPr marL="0" indent="0" algn="just"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Трехфазный источник бесперебойного питания на свинцово-кислотных аккумуляторах, обеспечивающий полноценную бесперебойную работу АСУЗ КС в течении более 20 минут при отключении внешнего питания.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2" descr="http://www.atominfo.ru/newsz03/a0890_2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989955"/>
            <a:ext cx="1702528" cy="1195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86099"/>
            <a:ext cx="1368152" cy="1028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438227"/>
            <a:ext cx="2009800" cy="1336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4603-9A1B-F342-92E0-89DE32840F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75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5743550" cy="37875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ru-RU" sz="1600" b="1" dirty="0">
                <a:solidFill>
                  <a:prstClr val="black"/>
                </a:solidFill>
              </a:rPr>
              <a:t>Особенность: </a:t>
            </a:r>
            <a:r>
              <a:rPr lang="ru-RU" sz="1400" dirty="0">
                <a:solidFill>
                  <a:prstClr val="black"/>
                </a:solidFill>
              </a:rPr>
              <a:t>Нестабильная работа концевых выключателей на органах регулирования и электродвигателях.</a:t>
            </a:r>
            <a:endParaRPr lang="ru-RU" sz="1100" dirty="0">
              <a:solidFill>
                <a:prstClr val="black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ru-RU" sz="1600" b="1" dirty="0">
                <a:solidFill>
                  <a:prstClr val="black"/>
                </a:solidFill>
              </a:rPr>
              <a:t>Причина: </a:t>
            </a:r>
            <a:r>
              <a:rPr lang="ru-RU" sz="1400" dirty="0">
                <a:solidFill>
                  <a:prstClr val="black"/>
                </a:solidFill>
              </a:rPr>
              <a:t>Часть индукционных концевых выключателей вышла из строя за время эксплуатации системы. Часть механических концевых выключателей ввиду формы выключающих лепестков некорректно разрывала контакт питания </a:t>
            </a:r>
            <a:r>
              <a:rPr lang="ru-RU" sz="1400" dirty="0" err="1" smtClean="0">
                <a:solidFill>
                  <a:prstClr val="black"/>
                </a:solidFill>
              </a:rPr>
              <a:t>электродигателей</a:t>
            </a:r>
            <a:r>
              <a:rPr lang="ru-RU" sz="1400" dirty="0">
                <a:solidFill>
                  <a:prstClr val="black"/>
                </a:solidFill>
              </a:rPr>
              <a:t>. Тормоза-улавливатели органов АЗ были настроены не верно.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1600" b="1" dirty="0">
                <a:solidFill>
                  <a:prstClr val="black"/>
                </a:solidFill>
              </a:rPr>
              <a:t>Что сделали: </a:t>
            </a:r>
            <a:r>
              <a:rPr lang="ru-RU" sz="1400" dirty="0">
                <a:solidFill>
                  <a:prstClr val="black"/>
                </a:solidFill>
              </a:rPr>
              <a:t>Диагностического функционала АСУЗ КС как в части количества сигналов и уровня квитирования, так и в части повышенной точности приборов, показывающих положение органов регулирования хватило для выявления неисправных концевых выключателей и проведения их ремонта.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1600" b="1" dirty="0">
                <a:solidFill>
                  <a:prstClr val="black"/>
                </a:solidFill>
              </a:rPr>
              <a:t>Результат: </a:t>
            </a:r>
            <a:r>
              <a:rPr lang="ru-RU" sz="1400" dirty="0">
                <a:solidFill>
                  <a:prstClr val="black"/>
                </a:solidFill>
              </a:rPr>
              <a:t>Неисправные индукционные концевые выключатели были заменены, механические отремонтированы. Органы регулирования работают стабильно и без лишнего выбега при движении.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2" descr="http://www.atominfo.ru/newsz03/a0890_2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</p:spPr>
        <p:txBody>
          <a:bodyPr/>
          <a:lstStyle/>
          <a:p>
            <a:fld id="{6DF24603-9A1B-F342-92E0-89DE32840F75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874831"/>
            <a:ext cx="190500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660232" y="2430115"/>
            <a:ext cx="1744388" cy="20005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700" b="1">
                <a:solidFill>
                  <a:prstClr val="black"/>
                </a:solidFill>
              </a:defRPr>
            </a:lvl1pPr>
          </a:lstStyle>
          <a:p>
            <a:r>
              <a:rPr lang="ru-RU" dirty="0">
                <a:solidFill>
                  <a:srgbClr val="333333"/>
                </a:solidFill>
              </a:rPr>
              <a:t>Индукционный концевой выключатель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589" y="2815015"/>
            <a:ext cx="2146682" cy="998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674589" y="3935443"/>
            <a:ext cx="2419252" cy="20005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700" b="1">
                <a:solidFill>
                  <a:prstClr val="black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Индикатор положения органов регулирования </a:t>
            </a:r>
            <a:r>
              <a:rPr lang="en-US" dirty="0" err="1">
                <a:solidFill>
                  <a:schemeClr val="tx1"/>
                </a:solidFill>
              </a:rPr>
              <a:t>mipan</a:t>
            </a:r>
            <a:r>
              <a:rPr lang="en-US" dirty="0">
                <a:solidFill>
                  <a:schemeClr val="tx1"/>
                </a:solidFill>
              </a:rPr>
              <a:t> DP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571841"/>
          </a:xfrm>
        </p:spPr>
        <p:txBody>
          <a:bodyPr/>
          <a:lstStyle/>
          <a:p>
            <a:r>
              <a:rPr lang="ru-RU" dirty="0"/>
              <a:t>Особенности при ПНР</a:t>
            </a:r>
          </a:p>
        </p:txBody>
      </p:sp>
    </p:spTree>
    <p:extLst>
      <p:ext uri="{BB962C8B-B14F-4D97-AF65-F5344CB8AC3E}">
        <p14:creationId xmlns:p14="http://schemas.microsoft.com/office/powerpoint/2010/main" val="1646490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5743550" cy="414757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ru-RU" sz="1600" b="1" dirty="0">
                <a:solidFill>
                  <a:prstClr val="black"/>
                </a:solidFill>
              </a:rPr>
              <a:t>Особенность: </a:t>
            </a:r>
            <a:r>
              <a:rPr lang="ru-RU" sz="1400" dirty="0">
                <a:solidFill>
                  <a:prstClr val="black"/>
                </a:solidFill>
              </a:rPr>
              <a:t>В процессе наладки, испытаний и опытной эксплуатации от персонала АСУЗ КС поступали запросы на добавление или модификацию информации, выводимой на видеокадр пульта управления и рабочего места физиков.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1600" b="1" dirty="0">
                <a:solidFill>
                  <a:prstClr val="black"/>
                </a:solidFill>
              </a:rPr>
              <a:t>Причина: </a:t>
            </a:r>
            <a:r>
              <a:rPr lang="ru-RU" sz="1400" dirty="0">
                <a:solidFill>
                  <a:prstClr val="black"/>
                </a:solidFill>
              </a:rPr>
              <a:t>В процессе знакомства с системой и ее возможностями эксплуатирующий персонал смог сформулировать запрос на модификацию видеокадров с целью сделать работу с системой при ежедневных экспериментах более удобной.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1600" b="1" dirty="0">
                <a:solidFill>
                  <a:prstClr val="black"/>
                </a:solidFill>
              </a:rPr>
              <a:t>Что сделали: </a:t>
            </a:r>
            <a:r>
              <a:rPr lang="ru-RU" sz="1400" dirty="0">
                <a:solidFill>
                  <a:prstClr val="black"/>
                </a:solidFill>
              </a:rPr>
              <a:t>Изменен вид числового значения при выдаче измеренных величин для удобства переписи в бумажный журнал </a:t>
            </a:r>
            <a:r>
              <a:rPr lang="en-US" sz="1400" b="1" dirty="0">
                <a:solidFill>
                  <a:prstClr val="black"/>
                </a:solidFill>
              </a:rPr>
              <a:t>|</a:t>
            </a:r>
            <a:r>
              <a:rPr lang="ru-RU" sz="1400" dirty="0">
                <a:solidFill>
                  <a:prstClr val="black"/>
                </a:solidFill>
              </a:rPr>
              <a:t> добавлены дублирующие сигналы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|</a:t>
            </a:r>
            <a:r>
              <a:rPr lang="ru-RU" sz="1400" dirty="0">
                <a:solidFill>
                  <a:prstClr val="black"/>
                </a:solidFill>
              </a:rPr>
              <a:t> изменена цветовая гамма для однозначного различения типов приборов между собой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|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реализована индикация различных режимов работы АСУЗ КС.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1600" b="1" dirty="0">
                <a:solidFill>
                  <a:prstClr val="black"/>
                </a:solidFill>
              </a:rPr>
              <a:t>Результат: </a:t>
            </a:r>
            <a:r>
              <a:rPr lang="ru-RU" sz="1400" dirty="0">
                <a:solidFill>
                  <a:prstClr val="black"/>
                </a:solidFill>
              </a:rPr>
              <a:t>Специалисты, работающие с критическими сборками смогли частично настроить интерфейс «под себя», что увеличило скорость и эффективность манипуляций оператора при выполнении экспериментов.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2" descr="http://www.atominfo.ru/newsz03/a0890_2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</p:spPr>
        <p:txBody>
          <a:bodyPr/>
          <a:lstStyle/>
          <a:p>
            <a:fld id="{6DF24603-9A1B-F342-92E0-89DE32840F75}" type="slidenum">
              <a:rPr lang="en-US" smtClean="0"/>
              <a:t>18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88224" y="2770680"/>
            <a:ext cx="1784463" cy="20005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700" b="1">
                <a:solidFill>
                  <a:prstClr val="black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Видеокадр приложения «АРМ физиков»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874831"/>
            <a:ext cx="2424063" cy="1818047"/>
          </a:xfrm>
          <a:prstGeom prst="rect">
            <a:avLst/>
          </a:prstGeom>
        </p:spPr>
      </p:pic>
      <p:pic>
        <p:nvPicPr>
          <p:cNvPr id="1026" name="Picture 2" descr="Зона КМ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80315"/>
            <a:ext cx="2433783" cy="45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8224" y="3727386"/>
            <a:ext cx="1835759" cy="20005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700" b="1">
                <a:solidFill>
                  <a:prstClr val="black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Фрагмент видеокадра пульта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757436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571841"/>
          </a:xfrm>
        </p:spPr>
        <p:txBody>
          <a:bodyPr/>
          <a:lstStyle/>
          <a:p>
            <a:r>
              <a:rPr lang="ru-RU" dirty="0"/>
              <a:t>Испытания и сертификация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5743550" cy="414757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ru-RU" sz="1800" dirty="0">
              <a:solidFill>
                <a:prstClr val="black"/>
              </a:solidFill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800" dirty="0">
                <a:solidFill>
                  <a:prstClr val="black"/>
                </a:solidFill>
              </a:rPr>
              <a:t>Система успешно прошла полный комплекс испытаний на объекте по утвержденным программам и методикам в объеме, достаточном для последующей сертификации.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800" dirty="0">
                <a:solidFill>
                  <a:prstClr val="black"/>
                </a:solidFill>
              </a:rPr>
              <a:t>Проведена опытная эксплуатация без физического пуска, которая позволила операторам БФС опробовать работу на новой системе.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1800" dirty="0">
                <a:solidFill>
                  <a:prstClr val="black"/>
                </a:solidFill>
              </a:rPr>
              <a:t>В настоящее время система функционирует на объекте с высоким коэффициентом загрузки (работа в 2-3 смены) в течении более 3-х лет без критических замечаний.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2" descr="http://www.atominfo.ru/newsz03/a0890_2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</p:spPr>
        <p:txBody>
          <a:bodyPr/>
          <a:lstStyle/>
          <a:p>
            <a:fld id="{6DF24603-9A1B-F342-92E0-89DE32840F7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845939"/>
            <a:ext cx="2126789" cy="30162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7950" y="3942283"/>
            <a:ext cx="1415772" cy="20005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700" b="1">
                <a:solidFill>
                  <a:prstClr val="black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Сертификат соответствия ОИАЭ</a:t>
            </a:r>
          </a:p>
        </p:txBody>
      </p:sp>
    </p:spTree>
    <p:extLst>
      <p:ext uri="{BB962C8B-B14F-4D97-AF65-F5344CB8AC3E}">
        <p14:creationId xmlns:p14="http://schemas.microsoft.com/office/powerpoint/2010/main" val="12851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845939"/>
            <a:ext cx="2883222" cy="1920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571841"/>
          </a:xfrm>
        </p:spPr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74831"/>
            <a:ext cx="5167486" cy="348255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/>
              <a:t>Критические стенды «БФС» (быстрые физические стенды) предназначены для экспериментальных исследований полномасштабных моделей проектируемых быстрых </a:t>
            </a:r>
            <a:r>
              <a:rPr lang="ru-RU" sz="1600" dirty="0" smtClean="0"/>
              <a:t>реакторов электрической  мощностью </a:t>
            </a:r>
            <a:r>
              <a:rPr lang="ru-RU" sz="1600" dirty="0"/>
              <a:t>до </a:t>
            </a:r>
            <a:r>
              <a:rPr lang="ru-RU" sz="1600" dirty="0" smtClean="0"/>
              <a:t>3000 </a:t>
            </a:r>
            <a:r>
              <a:rPr lang="ru-RU" sz="1600" dirty="0"/>
              <a:t>МВт.</a:t>
            </a:r>
          </a:p>
          <a:p>
            <a:pPr marL="0" indent="0" algn="just">
              <a:buNone/>
            </a:pPr>
            <a:endParaRPr lang="ru-RU" sz="1600" dirty="0"/>
          </a:p>
          <a:p>
            <a:pPr marL="0" indent="0" algn="just">
              <a:buNone/>
            </a:pPr>
            <a:r>
              <a:rPr lang="ru-RU" sz="1600" dirty="0"/>
              <a:t>Комплекс БФС состоит из двух критических стендов:</a:t>
            </a:r>
          </a:p>
          <a:p>
            <a:pPr marL="0" indent="0">
              <a:buNone/>
            </a:pPr>
            <a:r>
              <a:rPr lang="ru-RU" sz="1600" dirty="0"/>
              <a:t>БФС-1 (введен в эксплуатацию в 1961 г.)</a:t>
            </a:r>
            <a:br>
              <a:rPr lang="ru-RU" sz="1600" dirty="0"/>
            </a:br>
            <a:r>
              <a:rPr lang="ru-RU" sz="1600" dirty="0"/>
              <a:t>БФС-2 (введен в эксплуатацию в 1971 г.)</a:t>
            </a:r>
          </a:p>
          <a:p>
            <a:pPr marL="0" indent="0" algn="just">
              <a:buNone/>
            </a:pPr>
            <a:endParaRPr lang="ru-RU" sz="1600" dirty="0"/>
          </a:p>
          <a:p>
            <a:pPr marL="0" indent="0" algn="just">
              <a:buNone/>
            </a:pPr>
            <a:r>
              <a:rPr lang="ru-RU" sz="1600" dirty="0"/>
              <a:t>Стенды отличаются размером активной зоны, количеством органов регулирования и максимальной мощностью (0,2 кВт у БФС-1 и 1 кВт у БФС-2).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886877"/>
            <a:ext cx="2883222" cy="1441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868144" y="4357381"/>
            <a:ext cx="19078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/>
              <a:t>Изображения взяты из открытых источников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4603-9A1B-F342-92E0-89DE32840F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04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571841"/>
          </a:xfrm>
        </p:spPr>
        <p:txBody>
          <a:bodyPr/>
          <a:lstStyle/>
          <a:p>
            <a:r>
              <a:rPr lang="ru-RU" dirty="0" smtClean="0"/>
              <a:t>Выводы и перспективы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5743550" cy="414757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2" descr="http://www.atominfo.ru/newsz03/a0890_2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</p:spPr>
        <p:txBody>
          <a:bodyPr/>
          <a:lstStyle/>
          <a:p>
            <a:fld id="{6DF24603-9A1B-F342-92E0-89DE32840F75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81050" y="1027231"/>
            <a:ext cx="6239222" cy="374444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prstClr val="black"/>
                </a:solidFill>
              </a:rPr>
              <a:t>Модернизация систем ведется в направлении уплотнения информации для выдачи ее оператору, ввиду чего целесообразно </a:t>
            </a:r>
            <a:r>
              <a:rPr lang="ru-RU" sz="1400" dirty="0">
                <a:solidFill>
                  <a:prstClr val="black"/>
                </a:solidFill>
              </a:rPr>
              <a:t>привлекать эксплуатирующий персонал на этапах разработки ЧМИ с целью учета особенностей, которые трудно отразить в ТЗ.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ru-RU" sz="1400" dirty="0" smtClean="0">
                <a:solidFill>
                  <a:prstClr val="black"/>
                </a:solidFill>
              </a:rPr>
              <a:t>Сложные, разнообразные и быстро меняющиеся требования к реализуемым на критических стендах проектам требуют гибкой и модульной системы для реализации требуемых функций. Для обеспечения требуемых темпов работы с новыми задачами </a:t>
            </a:r>
            <a:r>
              <a:rPr lang="ru-RU" sz="1400" dirty="0">
                <a:solidFill>
                  <a:prstClr val="black"/>
                </a:solidFill>
              </a:rPr>
              <a:t>требуется </a:t>
            </a:r>
            <a:r>
              <a:rPr lang="ru-RU" sz="1400" dirty="0" smtClean="0">
                <a:solidFill>
                  <a:prstClr val="black"/>
                </a:solidFill>
              </a:rPr>
              <a:t>система</a:t>
            </a:r>
            <a:r>
              <a:rPr lang="ru-RU" sz="1400" dirty="0" smtClean="0">
                <a:solidFill>
                  <a:prstClr val="black"/>
                </a:solidFill>
              </a:rPr>
              <a:t>, не требующая полной модернизации каждые несколько лет.</a:t>
            </a:r>
          </a:p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prstClr val="black"/>
                </a:solidFill>
              </a:rPr>
              <a:t>С учетом требований к гибкости системы, она должна быть максимально интегрирована в смежные системы для качественного и своевременного информирования операторов. С этой точки зрения при </a:t>
            </a:r>
            <a:r>
              <a:rPr lang="ru-RU" sz="1400" dirty="0">
                <a:solidFill>
                  <a:prstClr val="black"/>
                </a:solidFill>
              </a:rPr>
              <a:t>реализации проекта целесообразно учитывать план генерального проектировщика в части модернизации смежных систем ввиду их взаимного влияния друг на друга в процессе испытаний и наладки</a:t>
            </a:r>
            <a:r>
              <a:rPr lang="ru-RU" sz="14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00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30920" y="1327670"/>
            <a:ext cx="4429906" cy="996177"/>
          </a:xfrm>
          <a:prstGeom prst="rect">
            <a:avLst/>
          </a:prstGeom>
        </p:spPr>
        <p:txBody>
          <a:bodyPr vert="horz" lIns="99417" tIns="49709" rIns="99417" bIns="49709" rtlCol="0" anchor="ctr">
            <a:noAutofit/>
          </a:bodyPr>
          <a:lstStyle/>
          <a:p>
            <a:pPr>
              <a:lnSpc>
                <a:spcPts val="3780"/>
              </a:lnSpc>
            </a:pPr>
            <a:endParaRPr lang="ru-RU" sz="41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3780"/>
              </a:lnSpc>
            </a:pPr>
            <a:r>
              <a:rPr lang="ru-RU" sz="4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Спасибо </a:t>
            </a:r>
          </a:p>
          <a:p>
            <a:pPr>
              <a:lnSpc>
                <a:spcPts val="3780"/>
              </a:lnSpc>
            </a:pPr>
            <a:r>
              <a:rPr lang="ru-RU" sz="4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 внимание</a:t>
            </a:r>
          </a:p>
        </p:txBody>
      </p:sp>
      <p:sp>
        <p:nvSpPr>
          <p:cNvPr id="6" name="Прямоугольник 6"/>
          <p:cNvSpPr/>
          <p:nvPr/>
        </p:nvSpPr>
        <p:spPr>
          <a:xfrm>
            <a:off x="504056" y="2934171"/>
            <a:ext cx="5580112" cy="1950813"/>
          </a:xfrm>
          <a:prstGeom prst="rect">
            <a:avLst/>
          </a:prstGeom>
        </p:spPr>
        <p:txBody>
          <a:bodyPr wrap="square" lIns="34567" tIns="17283" rIns="34567" bIns="17283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Захаров Анатолий Юрьевич</a:t>
            </a:r>
          </a:p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Главный конструктор аппаратуры 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НФИ –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начальник лаборатории</a:t>
            </a:r>
          </a:p>
          <a:p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Тел.: +7 (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499</a:t>
            </a:r>
            <a:r>
              <a:rPr lang="ru-RU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968 60</a:t>
            </a:r>
            <a:r>
              <a:rPr lang="ru-RU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60</a:t>
            </a:r>
            <a:r>
              <a:rPr lang="ru-RU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доб.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2773</a:t>
            </a:r>
            <a:endParaRPr lang="ru-RU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ru-RU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Моб</a:t>
            </a:r>
            <a:r>
              <a:rPr lang="ru-RU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тел.: +7 (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906</a:t>
            </a:r>
            <a:r>
              <a:rPr lang="ru-RU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770</a:t>
            </a:r>
            <a:r>
              <a:rPr lang="ru-RU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60</a:t>
            </a:r>
            <a:r>
              <a:rPr lang="ru-RU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14</a:t>
            </a:r>
            <a:endParaRPr lang="ru-RU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E-</a:t>
            </a:r>
            <a:r>
              <a:rPr lang="ru-RU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mail</a:t>
            </a:r>
            <a:r>
              <a:rPr lang="ru-RU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AnYuZakharov@sniip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ru-RU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ru</a:t>
            </a:r>
            <a:endParaRPr lang="ru-RU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www.sniip.ru</a:t>
            </a:r>
            <a:endParaRPr lang="ru-RU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05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ru-RU" sz="105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05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ru-RU" sz="105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105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.202</a:t>
            </a:r>
            <a:r>
              <a:rPr lang="ru-RU" sz="105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ru-RU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46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4951462" cy="37875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/>
              <a:t>На момент принятия решения о модернизации стендов, оборудование системы управления и защиты проработало более 50-ти </a:t>
            </a:r>
            <a:r>
              <a:rPr lang="ru-RU" sz="1600" dirty="0" smtClean="0"/>
              <a:t>лет, за это время выполнив задачи по моделированию для многих быстрых реакторов, в том числе БН-800, МБИР и СВБР.</a:t>
            </a:r>
            <a:endParaRPr lang="ru-RU" sz="1600" dirty="0"/>
          </a:p>
          <a:p>
            <a:pPr marL="0" indent="0" algn="just">
              <a:buNone/>
            </a:pPr>
            <a:endParaRPr lang="ru-RU" sz="1600" dirty="0"/>
          </a:p>
          <a:p>
            <a:pPr marL="0" indent="0" algn="just">
              <a:buNone/>
            </a:pPr>
            <a:r>
              <a:rPr lang="ru-RU" sz="1600" dirty="0"/>
              <a:t>В целях продления ресурса стендов, а также повышения их эксплуатационных характеристик, были проведены работы по модернизации.</a:t>
            </a:r>
          </a:p>
          <a:p>
            <a:pPr marL="0" indent="446088" algn="just">
              <a:buFont typeface="Arial" panose="020B0604020202020204" pitchFamily="34" charset="0"/>
              <a:buNone/>
            </a:pPr>
            <a:endParaRPr lang="ru-RU" sz="1600" dirty="0"/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Модернизация БФС включала в себя комплекс работ, в который также входил ремонт помещений, смежных систем и манипуляторов.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/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/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/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/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/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/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874831"/>
            <a:ext cx="3186523" cy="1492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64119"/>
            <a:ext cx="3186523" cy="1593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652120" y="4357381"/>
            <a:ext cx="19078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/>
              <a:t>Изображения взяты из открытых источников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4603-9A1B-F342-92E0-89DE32840F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30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571841"/>
          </a:xfrm>
        </p:spPr>
        <p:txBody>
          <a:bodyPr/>
          <a:lstStyle/>
          <a:p>
            <a:r>
              <a:rPr lang="ru-RU" dirty="0"/>
              <a:t>Критические стенды до модернизации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4951462" cy="37875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Перед демонтажем система представляла из себя комплекс технических средств (КТС), распределенный по нескольким помещениям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</a:p>
          <a:p>
            <a:pPr marL="0" indent="0" algn="just">
              <a:buNone/>
            </a:pPr>
            <a:endParaRPr lang="ru-RU" sz="1600" dirty="0">
              <a:solidFill>
                <a:srgbClr val="333333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В состав КТС входили как пульты управления и средства визуализации, так и стойки релейной логики, размещавшиеся в отдельных помещениях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</a:p>
          <a:p>
            <a:pPr marL="0" indent="0" algn="just"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При необходимости корректировать подключения управляющих реле (смена логики работы СУЗ), необходимо было вручную </a:t>
            </a:r>
            <a:r>
              <a:rPr lang="ru-RU" sz="1600" dirty="0" smtClean="0">
                <a:solidFill>
                  <a:prstClr val="black"/>
                </a:solidFill>
              </a:rPr>
              <a:t>коммутировать </a:t>
            </a:r>
            <a:r>
              <a:rPr lang="ru-RU" sz="1600" dirty="0">
                <a:solidFill>
                  <a:prstClr val="black"/>
                </a:solidFill>
              </a:rPr>
              <a:t>все необходимые связи.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120" y="4357381"/>
            <a:ext cx="19078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prstClr val="black"/>
                </a:solidFill>
              </a:rPr>
              <a:t>Изображения взяты из открытых источников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833735"/>
            <a:ext cx="2224517" cy="1668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62765"/>
            <a:ext cx="2148754" cy="1611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4603-9A1B-F342-92E0-89DE32840F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84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4735438" cy="37875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solidFill>
                  <a:prstClr val="black"/>
                </a:solidFill>
              </a:rPr>
              <a:t>Регистрация рабочих параметров велась только на самописцы с бумажными барабанами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solidFill>
                  <a:prstClr val="black"/>
                </a:solidFill>
              </a:rPr>
              <a:t>Срабатывание аварийных и предупредительных порогов было реализовано через встроенные в самописцы микропереключатели, значения срабатывания которых устанавливались вручную.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solidFill>
                  <a:prstClr val="black"/>
                </a:solidFill>
              </a:rPr>
              <a:t>Размещение оборудования  в разных помещениях затрудняло диагностику неисправностей и контроль работы нескольких подсистем одновременно.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37722" y="2735087"/>
            <a:ext cx="1390537" cy="1854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65" y="1093695"/>
            <a:ext cx="1300691" cy="1734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96044" y="1033796"/>
            <a:ext cx="1390538" cy="1854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4603-9A1B-F342-92E0-89DE32840F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43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571841"/>
          </a:xfrm>
        </p:spPr>
        <p:txBody>
          <a:bodyPr/>
          <a:lstStyle/>
          <a:p>
            <a:r>
              <a:rPr lang="ru-RU" dirty="0" smtClean="0"/>
              <a:t>Современность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4879454" cy="407556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Отдельным требованием в ТЗ стояла необходимость «бесшовной» модернизации для специалистов БФС с сохранением преемственности средств отображения и управления КС.</a:t>
            </a:r>
          </a:p>
          <a:p>
            <a:pPr marL="0" indent="0" algn="just"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В системе сохранили </a:t>
            </a:r>
            <a:r>
              <a:rPr lang="ru-RU" sz="1600" dirty="0" smtClean="0">
                <a:solidFill>
                  <a:prstClr val="black"/>
                </a:solidFill>
              </a:rPr>
              <a:t>бумажные самописцы </a:t>
            </a:r>
            <a:r>
              <a:rPr lang="ru-RU" sz="1600" dirty="0">
                <a:solidFill>
                  <a:prstClr val="black"/>
                </a:solidFill>
              </a:rPr>
              <a:t>в более компактном форм-факторе.</a:t>
            </a:r>
          </a:p>
          <a:p>
            <a:pPr marL="0" indent="0" algn="just"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prstClr val="black"/>
                </a:solidFill>
              </a:rPr>
              <a:t>Переработаны измерительные каналы СУЗ в сторону увеличения их чувствительности.</a:t>
            </a:r>
          </a:p>
          <a:p>
            <a:pPr marL="0" indent="0" algn="just"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solidFill>
                  <a:prstClr val="black"/>
                </a:solidFill>
              </a:rPr>
              <a:t>Отдельной особенностью была параллельная модернизация почти всего смежного оборудования БФС.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76" y="4253441"/>
            <a:ext cx="19078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prstClr val="black"/>
                </a:solidFill>
              </a:rPr>
              <a:t>Изображения взяты из открытых источников</a:t>
            </a:r>
          </a:p>
        </p:txBody>
      </p:sp>
      <p:sp>
        <p:nvSpPr>
          <p:cNvPr id="7" name="AutoShape 2" descr="http://www.atominfo.ru/newsz03/a0890_2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91186"/>
            <a:ext cx="2147747" cy="1430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15438"/>
            <a:ext cx="2016225" cy="1344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4603-9A1B-F342-92E0-89DE32840F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00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571841"/>
          </a:xfrm>
        </p:spPr>
        <p:txBody>
          <a:bodyPr/>
          <a:lstStyle/>
          <a:p>
            <a:r>
              <a:rPr lang="ru-RU" dirty="0"/>
              <a:t>Структурная схема системы</a:t>
            </a: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2" descr="http://www.atominfo.ru/newsz03/a0890_2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486650" y="4843656"/>
            <a:ext cx="2057400" cy="274097"/>
          </a:xfrm>
        </p:spPr>
        <p:txBody>
          <a:bodyPr/>
          <a:lstStyle/>
          <a:p>
            <a:fld id="{6DF24603-9A1B-F342-92E0-89DE32840F7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49" y="835471"/>
            <a:ext cx="6364999" cy="42615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149" y="1133971"/>
            <a:ext cx="16561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Упрощенная схема</a:t>
            </a:r>
          </a:p>
          <a:p>
            <a:endParaRPr lang="ru-RU" sz="1100" dirty="0"/>
          </a:p>
          <a:p>
            <a:r>
              <a:rPr lang="ru-RU" sz="1100" dirty="0"/>
              <a:t>Не показаны некоторые линии питания, связи и сигнализации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272619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571841"/>
          </a:xfrm>
        </p:spPr>
        <p:txBody>
          <a:bodyPr/>
          <a:lstStyle/>
          <a:p>
            <a:r>
              <a:rPr lang="ru-RU" dirty="0"/>
              <a:t>Принципы работы системы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28650" y="874830"/>
            <a:ext cx="5527526" cy="39875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400" dirty="0">
                <a:solidFill>
                  <a:prstClr val="black"/>
                </a:solidFill>
              </a:rPr>
              <a:t>Критическая сборка управляется тремя типами регулирующих органов (РО) – аварийной защиты (РО АЗ), компенсирующих регуляторов (РО КР) и автоматических регуляторов (РО АР).</a:t>
            </a:r>
          </a:p>
          <a:p>
            <a:pPr marL="0" indent="0" algn="just"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400" dirty="0">
                <a:solidFill>
                  <a:prstClr val="black"/>
                </a:solidFill>
              </a:rPr>
              <a:t>Между редуктором и шкивом РО АЗ установлена электромагнитная муфта (ЭММ), расцепляющая РО АЗ </a:t>
            </a:r>
            <a:r>
              <a:rPr lang="ru-RU" sz="1400" dirty="0" smtClean="0">
                <a:solidFill>
                  <a:prstClr val="black"/>
                </a:solidFill>
              </a:rPr>
              <a:t>и привод </a:t>
            </a:r>
            <a:r>
              <a:rPr lang="ru-RU" sz="1400" dirty="0">
                <a:solidFill>
                  <a:prstClr val="black"/>
                </a:solidFill>
              </a:rPr>
              <a:t>при срабатывании аварийной защиты (АЗ) .</a:t>
            </a:r>
          </a:p>
          <a:p>
            <a:pPr marL="0" indent="0" algn="just"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400" dirty="0">
                <a:solidFill>
                  <a:prstClr val="black"/>
                </a:solidFill>
              </a:rPr>
              <a:t>По сигналу АЗ все РО начинают движение вниз с аварийной скоростью. </a:t>
            </a:r>
          </a:p>
          <a:p>
            <a:pPr marL="0" indent="0" algn="just"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1400" dirty="0">
                <a:solidFill>
                  <a:prstClr val="black"/>
                </a:solidFill>
              </a:rPr>
              <a:t>Стержень РО состоит из топливных ячеек (в центре, участвуют в реакции) и ячеек поглотителя (в верхней части, для гашения реакции). При падении в активной зоне топливные ячейки замещаются ячейками поглотителя, что приводит к останову сборки.</a:t>
            </a: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7900" y="4662363"/>
            <a:ext cx="19078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prstClr val="black"/>
                </a:solidFill>
              </a:rPr>
              <a:t>Изображения взяты из открытых источников</a:t>
            </a:r>
          </a:p>
        </p:txBody>
      </p:sp>
      <p:sp>
        <p:nvSpPr>
          <p:cNvPr id="7" name="AutoShape 2" descr="http://www.atominfo.ru/newsz03/a0890_2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4603-9A1B-F342-92E0-89DE32840F75}" type="slidenum">
              <a:rPr lang="en-US" smtClean="0"/>
              <a:t>8</a:t>
            </a:fld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915656"/>
            <a:ext cx="1289588" cy="1661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50" y="3008576"/>
            <a:ext cx="2326295" cy="1295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457950" y="2662108"/>
            <a:ext cx="1561646" cy="20005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ru-RU" sz="700" b="1" dirty="0">
                <a:solidFill>
                  <a:prstClr val="black"/>
                </a:solidFill>
              </a:rPr>
              <a:t>Органы регулирования (вид снизу)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57950" y="4390300"/>
            <a:ext cx="1173719" cy="20005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ru-RU" sz="700" b="1" dirty="0">
                <a:solidFill>
                  <a:prstClr val="black"/>
                </a:solidFill>
              </a:rPr>
              <a:t>Ячейки в макете стержня</a:t>
            </a:r>
          </a:p>
        </p:txBody>
      </p:sp>
    </p:spTree>
    <p:extLst>
      <p:ext uri="{BB962C8B-B14F-4D97-AF65-F5344CB8AC3E}">
        <p14:creationId xmlns:p14="http://schemas.microsoft.com/office/powerpoint/2010/main" val="1829735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28650" y="874831"/>
            <a:ext cx="5167486" cy="37875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</a:rPr>
              <a:t>РО АЗ и КР управляются </a:t>
            </a:r>
            <a:r>
              <a:rPr lang="ru-RU" sz="1400" dirty="0" smtClean="0">
                <a:solidFill>
                  <a:prstClr val="black"/>
                </a:solidFill>
              </a:rPr>
              <a:t>стоечными устройствами приводов по </a:t>
            </a:r>
            <a:r>
              <a:rPr lang="ru-RU" sz="1400" dirty="0">
                <a:solidFill>
                  <a:prstClr val="black"/>
                </a:solidFill>
              </a:rPr>
              <a:t>командам от пульта управления (</a:t>
            </a:r>
            <a:r>
              <a:rPr lang="ru-RU" sz="1400" dirty="0" smtClean="0">
                <a:solidFill>
                  <a:prstClr val="black"/>
                </a:solidFill>
              </a:rPr>
              <a:t>ПУ) или автоматизировано, </a:t>
            </a:r>
            <a:r>
              <a:rPr lang="ru-RU" sz="1400" dirty="0">
                <a:solidFill>
                  <a:prstClr val="black"/>
                </a:solidFill>
              </a:rPr>
              <a:t>от логического контроллера (ПЛК).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</a:rPr>
              <a:t>РО АР дополнительно управляются устройством автоматической регулировки мощности (</a:t>
            </a:r>
            <a:r>
              <a:rPr lang="ru-RU" sz="1400" dirty="0" smtClean="0">
                <a:solidFill>
                  <a:prstClr val="black"/>
                </a:solidFill>
              </a:rPr>
              <a:t>АРМ) по сигналам от токовых блоков детектирования.</a:t>
            </a:r>
            <a:endParaRPr lang="ru-RU" sz="1400" dirty="0">
              <a:solidFill>
                <a:prstClr val="black"/>
              </a:solidFill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</a:rPr>
              <a:t>Сигналами и блокировками в режиме нормальной эксплуатации управляет ПЛК, расположенный в двух стойках (устройство непрерывного контроля положений (УКПН) и устройство блокировок и сигнализаций (УБС)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</a:rPr>
              <a:t>Отдельное устройство, </a:t>
            </a:r>
            <a:r>
              <a:rPr lang="ru-RU" sz="1400" dirty="0"/>
              <a:t>реализованное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на </a:t>
            </a:r>
            <a:r>
              <a:rPr lang="ru-RU" sz="1400" dirty="0" smtClean="0">
                <a:solidFill>
                  <a:prstClr val="black"/>
                </a:solidFill>
              </a:rPr>
              <a:t>релейной логике</a:t>
            </a:r>
            <a:r>
              <a:rPr lang="ru-RU" sz="1400" dirty="0">
                <a:solidFill>
                  <a:prstClr val="black"/>
                </a:solidFill>
              </a:rPr>
              <a:t>, обрабатывает все входящие сигналы АЗ и отключает ЭММ при поступлении любого из них.</a:t>
            </a:r>
          </a:p>
          <a:p>
            <a:pPr marL="0" indent="0"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AutoShape 2" descr="Идет обработка результатов экспериментов на критическом стенде БФС-2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3611" y="4462308"/>
            <a:ext cx="19078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prstClr val="black"/>
                </a:solidFill>
              </a:rPr>
              <a:t>Изображения взяты из открытых источников</a:t>
            </a:r>
          </a:p>
        </p:txBody>
      </p:sp>
      <p:sp>
        <p:nvSpPr>
          <p:cNvPr id="7" name="AutoShape 2" descr="http://www.atominfo.ru/newsz03/a0890_2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4603-9A1B-F342-92E0-89DE32840F75}" type="slidenum">
              <a:rPr lang="en-US" smtClean="0"/>
              <a:t>9</a:t>
            </a:fld>
            <a:endParaRPr lang="en-US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917947"/>
            <a:ext cx="2328191" cy="1195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513611" y="2185411"/>
            <a:ext cx="1981633" cy="20005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ru-RU" sz="700" b="1" dirty="0">
                <a:solidFill>
                  <a:prstClr val="black"/>
                </a:solidFill>
              </a:rPr>
              <a:t>Органы управления на пульте оператора (ПУ)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611" y="2561124"/>
            <a:ext cx="2326949" cy="1403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534149" y="4030260"/>
            <a:ext cx="2430339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prstClr val="black"/>
                </a:solidFill>
              </a:rPr>
              <a:t>Гистограммы положения РО и </a:t>
            </a:r>
          </a:p>
          <a:p>
            <a:r>
              <a:rPr lang="ru-RU" sz="700" b="1" dirty="0">
                <a:solidFill>
                  <a:prstClr val="black"/>
                </a:solidFill>
              </a:rPr>
              <a:t>индикаторы концевых выключателей на щите оператора</a:t>
            </a:r>
          </a:p>
        </p:txBody>
      </p:sp>
    </p:spTree>
    <p:extLst>
      <p:ext uri="{BB962C8B-B14F-4D97-AF65-F5344CB8AC3E}">
        <p14:creationId xmlns:p14="http://schemas.microsoft.com/office/powerpoint/2010/main" val="366326488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16x9_blue_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blue_template" id="{84B19890-9F3E-2E44-B34A-786CBADB0C52}" vid="{820E24C0-2AF0-594A-8824-B609975553E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blue_template" id="{84B19890-9F3E-2E44-B34A-786CBADB0C52}" vid="{C6BE67D4-DC4A-204A-9840-109EC3E8B42B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blue_template" id="{84B19890-9F3E-2E44-B34A-786CBADB0C52}" vid="{0AB9C867-3E85-3A4A-8B5C-A2B20E66B766}"/>
    </a:ext>
  </a:extLst>
</a:theme>
</file>

<file path=ppt/theme/theme4.xml><?xml version="1.0" encoding="utf-8"?>
<a:theme xmlns:a="http://schemas.openxmlformats.org/drawingml/2006/main" name="Presentation_16x9_blue_template_zf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blue_template" id="{84B19890-9F3E-2E44-B34A-786CBADB0C52}" vid="{820E24C0-2AF0-594A-8824-B609975553E6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blue_template" id="{84B19890-9F3E-2E44-B34A-786CBADB0C52}" vid="{C6BE67D4-DC4A-204A-9840-109EC3E8B42B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blue_template" id="{84B19890-9F3E-2E44-B34A-786CBADB0C52}" vid="{0AB9C867-3E85-3A4A-8B5C-A2B20E66B766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Presentation_16x9_blue_template</Template>
  <TotalTime>6679</TotalTime>
  <Words>2927</Words>
  <Application>Microsoft Office PowerPoint</Application>
  <PresentationFormat>Произвольный</PresentationFormat>
  <Paragraphs>354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Rosatom Light</vt:lpstr>
      <vt:lpstr>Presentation_16x9_blue_template</vt:lpstr>
      <vt:lpstr>Custom Design</vt:lpstr>
      <vt:lpstr>1_Custom Design</vt:lpstr>
      <vt:lpstr>Presentation_16x9_blue_template_zfo</vt:lpstr>
      <vt:lpstr>2_Custom Design</vt:lpstr>
      <vt:lpstr>3_Custom Design</vt:lpstr>
      <vt:lpstr>Презентация PowerPoint</vt:lpstr>
      <vt:lpstr>История</vt:lpstr>
      <vt:lpstr>Презентация PowerPoint</vt:lpstr>
      <vt:lpstr>Критические стенды до модернизации</vt:lpstr>
      <vt:lpstr>Презентация PowerPoint</vt:lpstr>
      <vt:lpstr>Современность</vt:lpstr>
      <vt:lpstr>Структурная схема системы</vt:lpstr>
      <vt:lpstr>Принципы работы системы</vt:lpstr>
      <vt:lpstr>Презентация PowerPoint</vt:lpstr>
      <vt:lpstr>Измерительные каналы системы</vt:lpstr>
      <vt:lpstr>Презентация PowerPoint</vt:lpstr>
      <vt:lpstr>Презентация PowerPoint</vt:lpstr>
      <vt:lpstr>Характеристики токовых каналов</vt:lpstr>
      <vt:lpstr>Что реализовано при модернизации</vt:lpstr>
      <vt:lpstr>Презентация PowerPoint</vt:lpstr>
      <vt:lpstr>Презентация PowerPoint</vt:lpstr>
      <vt:lpstr>Особенности при ПНР</vt:lpstr>
      <vt:lpstr>Презентация PowerPoint</vt:lpstr>
      <vt:lpstr>Испытания и сертификация</vt:lpstr>
      <vt:lpstr>Выводы и перспективы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Захаров Анатолий Юрьевич</cp:lastModifiedBy>
  <cp:revision>213</cp:revision>
  <dcterms:created xsi:type="dcterms:W3CDTF">2019-09-24T12:37:05Z</dcterms:created>
  <dcterms:modified xsi:type="dcterms:W3CDTF">2022-10-24T13:12:34Z</dcterms:modified>
</cp:coreProperties>
</file>